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sldIdLst>
    <p:sldId id="256" r:id="rId2"/>
    <p:sldId id="257" r:id="rId3"/>
    <p:sldId id="262" r:id="rId4"/>
    <p:sldId id="265" r:id="rId5"/>
    <p:sldId id="258" r:id="rId6"/>
    <p:sldId id="259" r:id="rId7"/>
    <p:sldId id="260" r:id="rId8"/>
    <p:sldId id="261"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0117170-1E0D-4765-A3DB-D948D6FFDE42}" type="datetimeFigureOut">
              <a:rPr lang="en-US" smtClean="0"/>
              <a:pPr/>
              <a:t>03/27/14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1660258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17170-1E0D-4765-A3DB-D948D6FFDE42}" type="datetimeFigureOut">
              <a:rPr lang="en-US" smtClean="0"/>
              <a:pPr/>
              <a:t>03/27/14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234165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17170-1E0D-4765-A3DB-D948D6FFDE42}" type="datetimeFigureOut">
              <a:rPr lang="en-US" smtClean="0"/>
              <a:pPr/>
              <a:t>03/27/14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3789285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17170-1E0D-4765-A3DB-D948D6FFDE42}" type="datetimeFigureOut">
              <a:rPr lang="en-US" smtClean="0"/>
              <a:pPr/>
              <a:t>03/27/14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92644-FC73-462D-A975-D4337D1B7408}" type="slidenum">
              <a:rPr lang="en-US" smtClean="0"/>
              <a:pPr/>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89551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17170-1E0D-4765-A3DB-D948D6FFDE42}" type="datetimeFigureOut">
              <a:rPr lang="en-US" smtClean="0"/>
              <a:pPr/>
              <a:t>03/27/14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3632909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C0117170-1E0D-4765-A3DB-D948D6FFDE42}" type="datetimeFigureOut">
              <a:rPr lang="en-US" smtClean="0"/>
              <a:pPr/>
              <a:t>03/27/14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3377467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C0117170-1E0D-4765-A3DB-D948D6FFDE42}" type="datetimeFigureOut">
              <a:rPr lang="en-US" smtClean="0"/>
              <a:pPr/>
              <a:t>03/27/14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207939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117170-1E0D-4765-A3DB-D948D6FFDE42}" type="datetimeFigureOut">
              <a:rPr lang="en-US" smtClean="0"/>
              <a:pPr/>
              <a:t>03/27/14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37648097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117170-1E0D-4765-A3DB-D948D6FFDE42}" type="datetimeFigureOut">
              <a:rPr lang="en-US" smtClean="0"/>
              <a:pPr/>
              <a:t>03/27/14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3681440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117170-1E0D-4765-A3DB-D948D6FFDE42}" type="datetimeFigureOut">
              <a:rPr lang="en-US" smtClean="0"/>
              <a:pPr/>
              <a:t>03/27/14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42035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117170-1E0D-4765-A3DB-D948D6FFDE42}" type="datetimeFigureOut">
              <a:rPr lang="en-US" smtClean="0"/>
              <a:pPr/>
              <a:t>03/27/14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3484326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117170-1E0D-4765-A3DB-D948D6FFDE42}" type="datetimeFigureOut">
              <a:rPr lang="en-US" smtClean="0"/>
              <a:pPr/>
              <a:t>03/27/14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2113900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117170-1E0D-4765-A3DB-D948D6FFDE42}" type="datetimeFigureOut">
              <a:rPr lang="en-US" smtClean="0"/>
              <a:pPr/>
              <a:t>03/27/14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3629489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0117170-1E0D-4765-A3DB-D948D6FFDE42}" type="datetimeFigureOut">
              <a:rPr lang="en-US" smtClean="0"/>
              <a:pPr/>
              <a:t>03/27/14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214376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C0117170-1E0D-4765-A3DB-D948D6FFDE42}" type="datetimeFigureOut">
              <a:rPr lang="en-US" smtClean="0"/>
              <a:pPr/>
              <a:t>03/27/14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2115177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17170-1E0D-4765-A3DB-D948D6FFDE42}" type="datetimeFigureOut">
              <a:rPr lang="en-US" smtClean="0"/>
              <a:pPr/>
              <a:t>03/27/14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2979734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17170-1E0D-4765-A3DB-D948D6FFDE42}" type="datetimeFigureOut">
              <a:rPr lang="en-US" smtClean="0"/>
              <a:pPr/>
              <a:t>03/27/14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92644-FC73-462D-A975-D4337D1B7408}" type="slidenum">
              <a:rPr lang="en-US" smtClean="0"/>
              <a:pPr/>
              <a:t>‹#›</a:t>
            </a:fld>
            <a:endParaRPr lang="en-US"/>
          </a:p>
        </p:txBody>
      </p:sp>
    </p:spTree>
    <p:extLst>
      <p:ext uri="{BB962C8B-B14F-4D97-AF65-F5344CB8AC3E}">
        <p14:creationId xmlns:p14="http://schemas.microsoft.com/office/powerpoint/2010/main" val="605797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C0117170-1E0D-4765-A3DB-D948D6FFDE42}" type="datetimeFigureOut">
              <a:rPr lang="en-US" smtClean="0"/>
              <a:pPr/>
              <a:t>03/27/14</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CEE92644-FC73-462D-A975-D4337D1B7408}" type="slidenum">
              <a:rPr lang="en-US" smtClean="0"/>
              <a:pPr/>
              <a:t>‹#›</a:t>
            </a:fld>
            <a:endParaRPr lang="en-US"/>
          </a:p>
        </p:txBody>
      </p:sp>
    </p:spTree>
    <p:extLst>
      <p:ext uri="{BB962C8B-B14F-4D97-AF65-F5344CB8AC3E}">
        <p14:creationId xmlns:p14="http://schemas.microsoft.com/office/powerpoint/2010/main" val="3189353318"/>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 id="214748376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latin typeface="Times New Roman" pitchFamily="18" charset="0"/>
                <a:cs typeface="Times New Roman" pitchFamily="18" charset="0"/>
              </a:rPr>
              <a:t>What Are the Duties of a Proofreader?</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0" y="-152400"/>
            <a:ext cx="9448800" cy="7162800"/>
          </a:xfrm>
        </p:spPr>
      </p:pic>
    </p:spTree>
    <p:extLst>
      <p:ext uri="{BB962C8B-B14F-4D97-AF65-F5344CB8AC3E}">
        <p14:creationId xmlns:p14="http://schemas.microsoft.com/office/powerpoint/2010/main" val="1596517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r>
              <a:rPr lang="en-US" smtClean="0"/>
              <a:t> </a:t>
            </a:r>
            <a:endParaRPr lang="en-US" dirty="0"/>
          </a:p>
        </p:txBody>
      </p:sp>
      <p:sp>
        <p:nvSpPr>
          <p:cNvPr id="3" name="Content Placeholder 2"/>
          <p:cNvSpPr>
            <a:spLocks noGrp="1"/>
          </p:cNvSpPr>
          <p:nvPr>
            <p:ph sz="quarter" idx="13"/>
          </p:nvPr>
        </p:nvSpPr>
        <p:spPr>
          <a:xfrm>
            <a:off x="457200" y="914400"/>
            <a:ext cx="8229600" cy="5410200"/>
          </a:xfrm>
        </p:spPr>
        <p:txBody>
          <a:bodyPr>
            <a:normAutofit fontScale="92500" lnSpcReduction="20000"/>
          </a:bodyPr>
          <a:lstStyle/>
          <a:p>
            <a:r>
              <a:rPr lang="en-US" sz="2400" cap="none" dirty="0">
                <a:latin typeface="Times New Roman" panose="02020603050405020304" pitchFamily="18" charset="0"/>
                <a:cs typeface="Times New Roman" panose="02020603050405020304" pitchFamily="18" charset="0"/>
              </a:rPr>
              <a:t>B</a:t>
            </a:r>
            <a:r>
              <a:rPr lang="en-US" sz="2400" cap="none" dirty="0" smtClean="0">
                <a:latin typeface="Times New Roman" panose="02020603050405020304" pitchFamily="18" charset="0"/>
                <a:cs typeface="Times New Roman" panose="02020603050405020304" pitchFamily="18" charset="0"/>
              </a:rPr>
              <a:t>efore the digital revolution, the role of the proofreader was to examine the typesetter's proof to check that the typesetter had carried out the directions of the editor before copy was sent for printing.</a:t>
            </a:r>
          </a:p>
          <a:p>
            <a:endParaRPr lang="en-US" sz="2400" cap="none" dirty="0" smtClean="0">
              <a:latin typeface="Times New Roman" panose="02020603050405020304" pitchFamily="18" charset="0"/>
              <a:cs typeface="Times New Roman" panose="02020603050405020304" pitchFamily="18" charset="0"/>
            </a:endParaRPr>
          </a:p>
          <a:p>
            <a:r>
              <a:rPr lang="en-US" sz="2400" cap="none" dirty="0">
                <a:latin typeface="Times New Roman" panose="02020603050405020304" pitchFamily="18" charset="0"/>
                <a:cs typeface="Times New Roman" panose="02020603050405020304" pitchFamily="18" charset="0"/>
              </a:rPr>
              <a:t>T</a:t>
            </a:r>
            <a:r>
              <a:rPr lang="en-US" sz="2400" cap="none" dirty="0" smtClean="0">
                <a:latin typeface="Times New Roman" panose="02020603050405020304" pitchFamily="18" charset="0"/>
                <a:cs typeface="Times New Roman" panose="02020603050405020304" pitchFamily="18" charset="0"/>
              </a:rPr>
              <a:t>hese days, proofreading is predominantly carried out in front of a computer screen or from a printed copy of a PDF page proof.</a:t>
            </a:r>
          </a:p>
          <a:p>
            <a:endParaRPr lang="en-US" sz="2400" cap="none" dirty="0" smtClean="0">
              <a:latin typeface="Times New Roman" panose="02020603050405020304" pitchFamily="18" charset="0"/>
              <a:cs typeface="Times New Roman" panose="02020603050405020304" pitchFamily="18" charset="0"/>
            </a:endParaRPr>
          </a:p>
          <a:p>
            <a:r>
              <a:rPr lang="en-US" sz="2400" cap="none" dirty="0">
                <a:latin typeface="Times New Roman" panose="02020603050405020304" pitchFamily="18" charset="0"/>
                <a:cs typeface="Times New Roman" panose="02020603050405020304" pitchFamily="18" charset="0"/>
              </a:rPr>
              <a:t>F</a:t>
            </a:r>
            <a:r>
              <a:rPr lang="en-US" sz="2400" cap="none" dirty="0" smtClean="0">
                <a:latin typeface="Times New Roman" panose="02020603050405020304" pitchFamily="18" charset="0"/>
                <a:cs typeface="Times New Roman" panose="02020603050405020304" pitchFamily="18" charset="0"/>
              </a:rPr>
              <a:t>urthermore, proofreading now extends beyond print media to also include websites.</a:t>
            </a:r>
            <a:br>
              <a:rPr lang="en-US" sz="2400" cap="none"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a:t>According to Thomas Means, "Proofreading differs from editing in that it mainly involves looking for errors or omissions rather than improving writing style or </a:t>
            </a:r>
            <a:r>
              <a:rPr lang="en-US" dirty="0" smtClean="0"/>
              <a:t>tone“.</a:t>
            </a:r>
          </a:p>
          <a:p>
            <a:r>
              <a:rPr lang="en-US" dirty="0" smtClean="0"/>
              <a:t>Proofreading </a:t>
            </a:r>
            <a:r>
              <a:rPr lang="en-US" dirty="0"/>
              <a:t>is the last thing you do after you have edited your </a:t>
            </a:r>
            <a:r>
              <a:rPr lang="en-US" dirty="0" smtClean="0"/>
              <a:t>content. </a:t>
            </a:r>
          </a:p>
          <a:p>
            <a:r>
              <a:rPr lang="en-US" dirty="0"/>
              <a:t>Editing is the act of reviewing your content while ignoring punctuation and spelling issues</a:t>
            </a:r>
          </a:p>
        </p:txBody>
      </p:sp>
    </p:spTree>
    <p:extLst>
      <p:ext uri="{BB962C8B-B14F-4D97-AF65-F5344CB8AC3E}">
        <p14:creationId xmlns:p14="http://schemas.microsoft.com/office/powerpoint/2010/main" val="1418927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fontScale="92500" lnSpcReduction="20000"/>
          </a:bodyPr>
          <a:lstStyle/>
          <a:p>
            <a:r>
              <a:rPr lang="en-US" dirty="0"/>
              <a:t>Proofreading is equally important to editing, but must be done after you have edited your content. This is the time to go through your writing with a fine-toothed comb checking for things like:</a:t>
            </a:r>
          </a:p>
          <a:p>
            <a:r>
              <a:rPr lang="en-US" dirty="0"/>
              <a:t>1. Misspelled or misused words (it’s instead of its, your instead of you’re).</a:t>
            </a:r>
          </a:p>
          <a:p>
            <a:r>
              <a:rPr lang="en-US" dirty="0"/>
              <a:t>2. Missing or incorrect end punctuation.</a:t>
            </a:r>
          </a:p>
          <a:p>
            <a:r>
              <a:rPr lang="en-US" dirty="0"/>
              <a:t>3. Misplaced or misused commas and apostrophes.</a:t>
            </a:r>
          </a:p>
          <a:p>
            <a:r>
              <a:rPr lang="en-US" dirty="0"/>
              <a:t>4. Quotation marks incorrectly placed within a sentence.</a:t>
            </a:r>
          </a:p>
          <a:p>
            <a:endParaRPr lang="en-US" dirty="0"/>
          </a:p>
        </p:txBody>
      </p:sp>
    </p:spTree>
    <p:extLst>
      <p:ext uri="{BB962C8B-B14F-4D97-AF65-F5344CB8AC3E}">
        <p14:creationId xmlns:p14="http://schemas.microsoft.com/office/powerpoint/2010/main" val="1696333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endParaRPr lang="en-US" dirty="0"/>
          </a:p>
        </p:txBody>
      </p:sp>
      <p:sp>
        <p:nvSpPr>
          <p:cNvPr id="3" name="Content Placeholder 2"/>
          <p:cNvSpPr>
            <a:spLocks noGrp="1"/>
          </p:cNvSpPr>
          <p:nvPr>
            <p:ph sz="quarter" idx="13"/>
          </p:nvPr>
        </p:nvSpPr>
        <p:spPr>
          <a:xfrm>
            <a:off x="457200" y="990600"/>
            <a:ext cx="8229600" cy="5334000"/>
          </a:xfrm>
        </p:spPr>
        <p:txBody>
          <a:bodyPr>
            <a:normAutofit/>
          </a:bodyPr>
          <a:lstStyle/>
          <a:p>
            <a:r>
              <a:rPr lang="en-US" cap="none" dirty="0">
                <a:latin typeface="Times New Roman" pitchFamily="18" charset="0"/>
                <a:cs typeface="Times New Roman" pitchFamily="18" charset="0"/>
              </a:rPr>
              <a:t>I</a:t>
            </a:r>
            <a:r>
              <a:rPr lang="en-US" cap="none" dirty="0" smtClean="0">
                <a:latin typeface="Times New Roman" pitchFamily="18" charset="0"/>
                <a:cs typeface="Times New Roman" pitchFamily="18" charset="0"/>
              </a:rPr>
              <a:t>t is up to the proofreader to spot any changes missed by the writer, copy editor, designer or typesetter in terms of the text, layout and overall consistency and quality of a publication.</a:t>
            </a:r>
          </a:p>
          <a:p>
            <a:endParaRPr lang="en-US" cap="none" dirty="0" smtClean="0">
              <a:latin typeface="Times New Roman" pitchFamily="18" charset="0"/>
              <a:cs typeface="Times New Roman" pitchFamily="18" charset="0"/>
            </a:endParaRPr>
          </a:p>
          <a:p>
            <a:r>
              <a:rPr lang="en-US" cap="none" dirty="0">
                <a:latin typeface="Times New Roman" pitchFamily="18" charset="0"/>
                <a:cs typeface="Times New Roman" pitchFamily="18" charset="0"/>
              </a:rPr>
              <a:t>T</a:t>
            </a:r>
            <a:r>
              <a:rPr lang="en-US" cap="none" dirty="0" smtClean="0">
                <a:latin typeface="Times New Roman" pitchFamily="18" charset="0"/>
                <a:cs typeface="Times New Roman" pitchFamily="18" charset="0"/>
              </a:rPr>
              <a:t>he proofreader begins checking by comparing the proof text with the edited version of the copy.</a:t>
            </a:r>
          </a:p>
          <a:p>
            <a:endParaRPr lang="en-US" cap="none" dirty="0" smtClean="0">
              <a:latin typeface="Times New Roman" pitchFamily="18" charset="0"/>
              <a:cs typeface="Times New Roman" pitchFamily="18" charset="0"/>
            </a:endParaRPr>
          </a:p>
          <a:p>
            <a:r>
              <a:rPr lang="en-US" cap="none" dirty="0">
                <a:latin typeface="Times New Roman" pitchFamily="18" charset="0"/>
                <a:cs typeface="Times New Roman" pitchFamily="18" charset="0"/>
              </a:rPr>
              <a:t>P</a:t>
            </a:r>
            <a:r>
              <a:rPr lang="en-US" cap="none" dirty="0" smtClean="0">
                <a:latin typeface="Times New Roman" pitchFamily="18" charset="0"/>
                <a:cs typeface="Times New Roman" pitchFamily="18" charset="0"/>
              </a:rPr>
              <a:t>roofreader is checking for spelling, punctuation, grammatical and typographical errors.</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endParaRPr lang="en-US" dirty="0"/>
          </a:p>
        </p:txBody>
      </p:sp>
      <p:sp>
        <p:nvSpPr>
          <p:cNvPr id="3" name="Content Placeholder 2"/>
          <p:cNvSpPr>
            <a:spLocks noGrp="1"/>
          </p:cNvSpPr>
          <p:nvPr>
            <p:ph sz="quarter" idx="13"/>
          </p:nvPr>
        </p:nvSpPr>
        <p:spPr>
          <a:xfrm>
            <a:off x="457200" y="838200"/>
            <a:ext cx="8229600" cy="5486400"/>
          </a:xfrm>
        </p:spPr>
        <p:txBody>
          <a:bodyPr>
            <a:normAutofit/>
          </a:bodyPr>
          <a:lstStyle/>
          <a:p>
            <a:r>
              <a:rPr lang="en-US" cap="none" dirty="0">
                <a:latin typeface="Times New Roman" pitchFamily="18" charset="0"/>
                <a:cs typeface="Times New Roman" pitchFamily="18" charset="0"/>
              </a:rPr>
              <a:t>P</a:t>
            </a:r>
            <a:r>
              <a:rPr lang="en-US" cap="none" dirty="0" smtClean="0">
                <a:latin typeface="Times New Roman" pitchFamily="18" charset="0"/>
                <a:cs typeface="Times New Roman" pitchFamily="18" charset="0"/>
              </a:rPr>
              <a:t>roofreader is checking that the correct captions have been included with any illustrations of photos.</a:t>
            </a:r>
          </a:p>
          <a:p>
            <a:endParaRPr lang="en-US" cap="none" dirty="0" smtClean="0">
              <a:latin typeface="Times New Roman" pitchFamily="18" charset="0"/>
              <a:cs typeface="Times New Roman" pitchFamily="18" charset="0"/>
            </a:endParaRPr>
          </a:p>
          <a:p>
            <a:r>
              <a:rPr lang="en-US" cap="none" dirty="0">
                <a:latin typeface="Times New Roman" pitchFamily="18" charset="0"/>
                <a:cs typeface="Times New Roman" pitchFamily="18" charset="0"/>
              </a:rPr>
              <a:t>P</a:t>
            </a:r>
            <a:r>
              <a:rPr lang="en-US" cap="none" dirty="0" smtClean="0">
                <a:latin typeface="Times New Roman" pitchFamily="18" charset="0"/>
                <a:cs typeface="Times New Roman" pitchFamily="18" charset="0"/>
              </a:rPr>
              <a:t>roofreader include ensuring that the document contains the correct headings and page numbering and checking that the chapter titles and page numbers match the information provided in the table of contents.</a:t>
            </a:r>
          </a:p>
          <a:p>
            <a:endParaRPr lang="en-US" cap="none" dirty="0" smtClean="0">
              <a:latin typeface="Times New Roman" pitchFamily="18" charset="0"/>
              <a:cs typeface="Times New Roman" pitchFamily="18" charset="0"/>
            </a:endParaRPr>
          </a:p>
          <a:p>
            <a:r>
              <a:rPr lang="en-US" cap="none" dirty="0">
                <a:latin typeface="Times New Roman" pitchFamily="18" charset="0"/>
                <a:cs typeface="Times New Roman" pitchFamily="18" charset="0"/>
              </a:rPr>
              <a:t>I</a:t>
            </a:r>
            <a:r>
              <a:rPr lang="en-US" cap="none" dirty="0" smtClean="0">
                <a:latin typeface="Times New Roman" pitchFamily="18" charset="0"/>
                <a:cs typeface="Times New Roman" pitchFamily="18" charset="0"/>
              </a:rPr>
              <a:t>t is also the proofreader's task to review the overall aesthetics of each page to ensure that it is well presented and logically arranged</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dirty="0" smtClean="0"/>
              <a:t/>
            </a:r>
            <a:br>
              <a:rPr lang="en-US" dirty="0" smtClean="0"/>
            </a:br>
            <a:r>
              <a:rPr lang="en-US" dirty="0" smtClean="0">
                <a:latin typeface="Times New Roman" pitchFamily="18" charset="0"/>
                <a:cs typeface="Times New Roman" pitchFamily="18" charset="0"/>
              </a:rPr>
              <a:t> </a:t>
            </a:r>
            <a:r>
              <a:rPr lang="en-US" sz="3100" b="1" dirty="0" smtClean="0">
                <a:latin typeface="Times New Roman" pitchFamily="18" charset="0"/>
                <a:cs typeface="Times New Roman" pitchFamily="18" charset="0"/>
              </a:rPr>
              <a:t>What Duties Proofreaders Don't Perform</a:t>
            </a:r>
            <a:endParaRPr lang="en-US" sz="3100" b="1" dirty="0">
              <a:latin typeface="Times New Roman" pitchFamily="18" charset="0"/>
              <a:cs typeface="Times New Roman" pitchFamily="18" charset="0"/>
            </a:endParaRPr>
          </a:p>
        </p:txBody>
      </p:sp>
      <p:sp>
        <p:nvSpPr>
          <p:cNvPr id="3" name="Content Placeholder 2"/>
          <p:cNvSpPr>
            <a:spLocks noGrp="1"/>
          </p:cNvSpPr>
          <p:nvPr>
            <p:ph sz="quarter" idx="13"/>
          </p:nvPr>
        </p:nvSpPr>
        <p:spPr>
          <a:xfrm>
            <a:off x="457200" y="1981200"/>
            <a:ext cx="8229600" cy="4343400"/>
          </a:xfrm>
        </p:spPr>
        <p:txBody>
          <a:bodyPr>
            <a:normAutofit/>
          </a:bodyPr>
          <a:lstStyle/>
          <a:p>
            <a:r>
              <a:rPr lang="en-US" cap="none" dirty="0" smtClean="0">
                <a:latin typeface="Times New Roman" pitchFamily="18" charset="0"/>
                <a:cs typeface="Times New Roman" pitchFamily="18" charset="0"/>
              </a:rPr>
              <a:t>The duties of a proofreader are limited to checking proof pages.</a:t>
            </a:r>
          </a:p>
          <a:p>
            <a:endParaRPr lang="en-US" cap="none" dirty="0" smtClean="0">
              <a:latin typeface="Times New Roman" pitchFamily="18" charset="0"/>
              <a:cs typeface="Times New Roman" pitchFamily="18" charset="0"/>
            </a:endParaRPr>
          </a:p>
          <a:p>
            <a:r>
              <a:rPr lang="en-US" cap="none" dirty="0" smtClean="0">
                <a:latin typeface="Times New Roman" pitchFamily="18" charset="0"/>
                <a:cs typeface="Times New Roman" pitchFamily="18" charset="0"/>
              </a:rPr>
              <a:t>This means that proofreaders do not undertake the tasks of performing page layouts, text editing, indexing or seeking permission from copyright holders to use their material.</a:t>
            </a:r>
          </a:p>
          <a:p>
            <a:endParaRPr lang="en-US" cap="none" dirty="0" smtClean="0">
              <a:latin typeface="Times New Roman" pitchFamily="18" charset="0"/>
              <a:cs typeface="Times New Roman" pitchFamily="18" charset="0"/>
            </a:endParaRPr>
          </a:p>
          <a:p>
            <a:r>
              <a:rPr lang="en-US" cap="none" dirty="0">
                <a:latin typeface="Times New Roman" pitchFamily="18" charset="0"/>
                <a:cs typeface="Times New Roman" pitchFamily="18" charset="0"/>
              </a:rPr>
              <a:t>T</a:t>
            </a:r>
            <a:r>
              <a:rPr lang="en-US" cap="none" dirty="0" smtClean="0">
                <a:latin typeface="Times New Roman" pitchFamily="18" charset="0"/>
                <a:cs typeface="Times New Roman" pitchFamily="18" charset="0"/>
              </a:rPr>
              <a:t>hese are all specialist jobs that should only be carried out by those knowledgeable in conducting such duties</a:t>
            </a:r>
            <a:r>
              <a:rPr lang="en-US" dirty="0" smtClean="0">
                <a:latin typeface="Times New Roman" pitchFamily="18" charset="0"/>
                <a:cs typeface="Times New Roman" pitchFamily="18" charset="0"/>
              </a:rPr>
              <a:t>.</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152400"/>
            <a:ext cx="7773338" cy="1447801"/>
          </a:xfrm>
        </p:spPr>
        <p:txBody>
          <a:bodyPr>
            <a:normAutofit fontScale="90000"/>
          </a:bodyPr>
          <a:lstStyle/>
          <a:p>
            <a:r>
              <a:rPr lang="en-US" b="1" dirty="0" smtClean="0">
                <a:latin typeface="Times New Roman" pitchFamily="18" charset="0"/>
                <a:cs typeface="Times New Roman" pitchFamily="18" charset="0"/>
              </a:rPr>
              <a:t>Necessary Skills and Attributes</a:t>
            </a:r>
            <a:r>
              <a:rPr lang="en-US" dirty="0" smtClean="0"/>
              <a:t/>
            </a:r>
            <a:br>
              <a:rPr lang="en-US" dirty="0" smtClean="0"/>
            </a:br>
            <a:endParaRPr lang="en-US" dirty="0"/>
          </a:p>
        </p:txBody>
      </p:sp>
      <p:sp>
        <p:nvSpPr>
          <p:cNvPr id="3" name="Content Placeholder 2"/>
          <p:cNvSpPr>
            <a:spLocks noGrp="1"/>
          </p:cNvSpPr>
          <p:nvPr>
            <p:ph sz="quarter" idx="13"/>
          </p:nvPr>
        </p:nvSpPr>
        <p:spPr>
          <a:xfrm>
            <a:off x="457200" y="1295400"/>
            <a:ext cx="8229600" cy="5029200"/>
          </a:xfrm>
        </p:spPr>
        <p:txBody>
          <a:bodyPr>
            <a:normAutofit fontScale="92500" lnSpcReduction="10000"/>
          </a:bodyPr>
          <a:lstStyle/>
          <a:p>
            <a:r>
              <a:rPr lang="en-US" cap="none" dirty="0">
                <a:latin typeface="Times New Roman" pitchFamily="18" charset="0"/>
                <a:cs typeface="Times New Roman" pitchFamily="18" charset="0"/>
              </a:rPr>
              <a:t>P</a:t>
            </a:r>
            <a:r>
              <a:rPr lang="en-US" cap="none" dirty="0" smtClean="0">
                <a:latin typeface="Times New Roman" pitchFamily="18" charset="0"/>
                <a:cs typeface="Times New Roman" pitchFamily="18" charset="0"/>
              </a:rPr>
              <a:t>roofreaders require an eye for detail, an excellent grasp of spelling, grammar and punctuation as well as knowledge of the publishing process.</a:t>
            </a:r>
          </a:p>
          <a:p>
            <a:endParaRPr lang="en-US" cap="none" dirty="0" smtClean="0">
              <a:latin typeface="Times New Roman" pitchFamily="18" charset="0"/>
              <a:cs typeface="Times New Roman" pitchFamily="18" charset="0"/>
            </a:endParaRPr>
          </a:p>
          <a:p>
            <a:r>
              <a:rPr lang="en-US" cap="none" dirty="0">
                <a:latin typeface="Times New Roman" pitchFamily="18" charset="0"/>
                <a:cs typeface="Times New Roman" pitchFamily="18" charset="0"/>
              </a:rPr>
              <a:t>C</a:t>
            </a:r>
            <a:r>
              <a:rPr lang="en-US" cap="none" dirty="0" smtClean="0">
                <a:latin typeface="Times New Roman" pitchFamily="18" charset="0"/>
                <a:cs typeface="Times New Roman" pitchFamily="18" charset="0"/>
              </a:rPr>
              <a:t>omputer skills are also essential. </a:t>
            </a:r>
          </a:p>
          <a:p>
            <a:endParaRPr lang="en-US" cap="none" dirty="0" smtClean="0">
              <a:latin typeface="Times New Roman" pitchFamily="18" charset="0"/>
              <a:cs typeface="Times New Roman" pitchFamily="18" charset="0"/>
            </a:endParaRPr>
          </a:p>
          <a:p>
            <a:r>
              <a:rPr lang="en-US" cap="none" dirty="0">
                <a:latin typeface="Times New Roman" pitchFamily="18" charset="0"/>
                <a:cs typeface="Times New Roman" pitchFamily="18" charset="0"/>
              </a:rPr>
              <a:t>P</a:t>
            </a:r>
            <a:r>
              <a:rPr lang="en-US" cap="none" dirty="0" smtClean="0">
                <a:latin typeface="Times New Roman" pitchFamily="18" charset="0"/>
                <a:cs typeface="Times New Roman" pitchFamily="18" charset="0"/>
              </a:rPr>
              <a:t>roofreaders must also possess the interpersonal skills to communicate effectively with clients and their publishing house colleagues.</a:t>
            </a:r>
          </a:p>
          <a:p>
            <a:endParaRPr lang="en-US" cap="none" dirty="0" smtClean="0">
              <a:latin typeface="Times New Roman" pitchFamily="18" charset="0"/>
              <a:cs typeface="Times New Roman" pitchFamily="18" charset="0"/>
            </a:endParaRPr>
          </a:p>
          <a:p>
            <a:r>
              <a:rPr lang="en-US" cap="none" dirty="0">
                <a:latin typeface="Times New Roman" pitchFamily="18" charset="0"/>
                <a:cs typeface="Times New Roman" pitchFamily="18" charset="0"/>
              </a:rPr>
              <a:t>W</a:t>
            </a:r>
            <a:r>
              <a:rPr lang="en-US" cap="none" dirty="0" smtClean="0">
                <a:latin typeface="Times New Roman" pitchFamily="18" charset="0"/>
                <a:cs typeface="Times New Roman" pitchFamily="18" charset="0"/>
              </a:rPr>
              <a:t>hile English and journalism graduates make excellent candidates for this work, formal qualifications are not an absolute necessity.</a:t>
            </a:r>
            <a:r>
              <a:rPr lang="en-US" cap="none" dirty="0" smtClean="0"/>
              <a:t/>
            </a:r>
            <a:br>
              <a:rPr lang="en-US" cap="none" dirty="0" smtClean="0"/>
            </a:br>
            <a:r>
              <a:rPr lang="en-US" cap="none" dirty="0" smtClean="0"/>
              <a:t/>
            </a:r>
            <a:br>
              <a:rPr lang="en-US" cap="none" dirty="0" smtClean="0"/>
            </a:br>
            <a:r>
              <a:rPr lang="en-US" cap="none" dirty="0" smtClean="0"/>
              <a:t/>
            </a:r>
            <a:br>
              <a:rPr lang="en-US" cap="none" dirty="0" smtClean="0"/>
            </a:br>
            <a:endParaRPr lang="en-US" cap="non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a:bodyPr>
          <a:lstStyle/>
          <a:p>
            <a:r>
              <a:rPr lang="en-US" b="1" cap="none" dirty="0">
                <a:latin typeface="Times New Roman" panose="02020603050405020304" pitchFamily="18" charset="0"/>
                <a:cs typeface="Times New Roman" panose="02020603050405020304" pitchFamily="18" charset="0"/>
              </a:rPr>
              <a:t>P</a:t>
            </a:r>
            <a:r>
              <a:rPr lang="en-US" b="1" cap="none" dirty="0" smtClean="0">
                <a:latin typeface="Times New Roman" panose="02020603050405020304" pitchFamily="18" charset="0"/>
                <a:cs typeface="Times New Roman" panose="02020603050405020304" pitchFamily="18" charset="0"/>
              </a:rPr>
              <a:t>roofreading a hard copy</a:t>
            </a:r>
            <a:r>
              <a:rPr lang="en-US" cap="none" dirty="0" smtClean="0">
                <a:latin typeface="Times New Roman" panose="02020603050405020304" pitchFamily="18" charset="0"/>
                <a:cs typeface="Times New Roman" panose="02020603050405020304" pitchFamily="18" charset="0"/>
              </a:rPr>
              <a:t/>
            </a:r>
            <a:br>
              <a:rPr lang="en-US" cap="none" dirty="0" smtClean="0">
                <a:latin typeface="Times New Roman" panose="02020603050405020304" pitchFamily="18" charset="0"/>
                <a:cs typeface="Times New Roman" panose="02020603050405020304" pitchFamily="18" charset="0"/>
              </a:rPr>
            </a:br>
            <a:r>
              <a:rPr lang="en-US" cap="none" dirty="0" smtClean="0">
                <a:latin typeface="Times New Roman" panose="02020603050405020304" pitchFamily="18" charset="0"/>
                <a:cs typeface="Times New Roman" panose="02020603050405020304" pitchFamily="18" charset="0"/>
              </a:rPr>
              <a:t>“Avoid doing your final </a:t>
            </a:r>
            <a:r>
              <a:rPr lang="en-US" b="1" cap="none" dirty="0" smtClean="0">
                <a:latin typeface="Times New Roman" panose="02020603050405020304" pitchFamily="18" charset="0"/>
                <a:cs typeface="Times New Roman" panose="02020603050405020304" pitchFamily="18" charset="0"/>
              </a:rPr>
              <a:t>proofreading</a:t>
            </a:r>
            <a:r>
              <a:rPr lang="en-US" cap="none" dirty="0" smtClean="0">
                <a:latin typeface="Times New Roman" panose="02020603050405020304" pitchFamily="18" charset="0"/>
                <a:cs typeface="Times New Roman" panose="02020603050405020304" pitchFamily="18" charset="0"/>
              </a:rPr>
              <a:t> on a computer screen.</a:t>
            </a:r>
          </a:p>
          <a:p>
            <a:r>
              <a:rPr lang="en-US" cap="none" dirty="0">
                <a:latin typeface="Times New Roman" panose="02020603050405020304" pitchFamily="18" charset="0"/>
                <a:cs typeface="Times New Roman" panose="02020603050405020304" pitchFamily="18" charset="0"/>
              </a:rPr>
              <a:t>I</a:t>
            </a:r>
            <a:r>
              <a:rPr lang="en-US" cap="none" dirty="0" smtClean="0">
                <a:latin typeface="Times New Roman" panose="02020603050405020304" pitchFamily="18" charset="0"/>
                <a:cs typeface="Times New Roman" panose="02020603050405020304" pitchFamily="18" charset="0"/>
              </a:rPr>
              <a:t>deally, you should do a preliminary editing and proofreading job while you are working on the computer. After printing out a copy, edit and proofread once more, before making final corrections on the computer and printing out your final copy."</a:t>
            </a:r>
            <a:endParaRPr lang="en-US"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62057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165</TotalTime>
  <Words>470</Words>
  <Application>Microsoft Office PowerPoint</Application>
  <PresentationFormat>On-screen Show (4:3)</PresentationFormat>
  <Paragraphs>41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Tw Cen MT</vt:lpstr>
      <vt:lpstr>Droplet</vt:lpstr>
      <vt:lpstr>What Are the Duties of a Proofreader? </vt:lpstr>
      <vt:lpstr> </vt:lpstr>
      <vt:lpstr>PowerPoint Presentation</vt:lpstr>
      <vt:lpstr>PowerPoint Presentation</vt:lpstr>
      <vt:lpstr>PowerPoint Presentation</vt:lpstr>
      <vt:lpstr>PowerPoint Presentation</vt:lpstr>
      <vt:lpstr>  What Duties Proofreaders Don't Perform</vt:lpstr>
      <vt:lpstr>Necessary Skills and Attributes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the Duties of a Proofreader? </dc:title>
  <dc:creator>AKASH BABU</dc:creator>
  <cp:lastModifiedBy>parveen kumar</cp:lastModifiedBy>
  <cp:revision>23</cp:revision>
  <dcterms:created xsi:type="dcterms:W3CDTF">2011-11-01T05:34:31Z</dcterms:created>
  <dcterms:modified xsi:type="dcterms:W3CDTF">2014-03-27T06:13:36Z</dcterms:modified>
</cp:coreProperties>
</file>